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1"/>
  </p:notesMasterIdLst>
  <p:sldIdLst>
    <p:sldId id="257" r:id="rId2"/>
    <p:sldId id="258" r:id="rId3"/>
    <p:sldId id="282" r:id="rId4"/>
    <p:sldId id="272" r:id="rId5"/>
    <p:sldId id="262" r:id="rId6"/>
    <p:sldId id="283" r:id="rId7"/>
    <p:sldId id="323" r:id="rId8"/>
    <p:sldId id="284" r:id="rId9"/>
    <p:sldId id="288" r:id="rId10"/>
    <p:sldId id="260" r:id="rId11"/>
    <p:sldId id="287" r:id="rId12"/>
    <p:sldId id="285" r:id="rId13"/>
    <p:sldId id="286" r:id="rId14"/>
    <p:sldId id="289" r:id="rId15"/>
    <p:sldId id="324" r:id="rId16"/>
    <p:sldId id="294" r:id="rId17"/>
    <p:sldId id="290" r:id="rId18"/>
    <p:sldId id="291" r:id="rId19"/>
    <p:sldId id="273" r:id="rId20"/>
    <p:sldId id="295" r:id="rId21"/>
    <p:sldId id="311" r:id="rId22"/>
    <p:sldId id="292" r:id="rId23"/>
    <p:sldId id="312" r:id="rId24"/>
    <p:sldId id="293" r:id="rId25"/>
    <p:sldId id="268" r:id="rId26"/>
    <p:sldId id="314" r:id="rId27"/>
    <p:sldId id="320" r:id="rId28"/>
    <p:sldId id="296" r:id="rId29"/>
    <p:sldId id="297" r:id="rId30"/>
    <p:sldId id="301" r:id="rId31"/>
    <p:sldId id="319" r:id="rId32"/>
    <p:sldId id="267" r:id="rId33"/>
    <p:sldId id="300" r:id="rId34"/>
    <p:sldId id="316" r:id="rId35"/>
    <p:sldId id="298" r:id="rId36"/>
    <p:sldId id="317" r:id="rId37"/>
    <p:sldId id="302" r:id="rId38"/>
    <p:sldId id="299" r:id="rId39"/>
    <p:sldId id="318" r:id="rId40"/>
    <p:sldId id="303" r:id="rId41"/>
    <p:sldId id="305" r:id="rId42"/>
    <p:sldId id="271" r:id="rId43"/>
    <p:sldId id="277" r:id="rId44"/>
    <p:sldId id="263" r:id="rId45"/>
    <p:sldId id="321" r:id="rId46"/>
    <p:sldId id="307" r:id="rId47"/>
    <p:sldId id="308" r:id="rId48"/>
    <p:sldId id="309" r:id="rId49"/>
    <p:sldId id="281" r:id="rId50"/>
  </p:sldIdLst>
  <p:sldSz cx="12192000" cy="6858000"/>
  <p:notesSz cx="6858000" cy="9144000"/>
  <p:embeddedFontLs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Open Sans" panose="020B0606030504020204" pitchFamily="34" charset="0"/>
      <p:regular r:id="rId56"/>
      <p:bold r:id="rId57"/>
      <p:italic r:id="rId58"/>
      <p:boldItalic r:id="rId59"/>
    </p:embeddedFont>
    <p:embeddedFont>
      <p:font typeface="Playfair Display" panose="00000500000000000000" pitchFamily="2" charset="-52"/>
      <p:regular r:id="rId60"/>
      <p:bold r:id="rId61"/>
      <p:italic r:id="rId62"/>
      <p:boldItalic r:id="rId63"/>
    </p:embeddedFont>
    <p:embeddedFont>
      <p:font typeface="Roboto" panose="02000000000000000000" pitchFamily="2" charset="0"/>
      <p:regular r:id="rId64"/>
      <p:bold r:id="rId65"/>
      <p:italic r:id="rId66"/>
      <p:boldItalic r:id="rId67"/>
    </p:embeddedFont>
    <p:embeddedFont>
      <p:font typeface="Rubik" panose="020B0604020202020204" charset="-79"/>
      <p:regular r:id="rId68"/>
      <p:bold r:id="rId69"/>
      <p:italic r:id="rId70"/>
      <p:boldItalic r:id="rId71"/>
    </p:embeddedFont>
    <p:embeddedFont>
      <p:font typeface="Rubik Light" panose="020B0604020202020204" charset="-79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6" roundtripDataSignature="AMtx7mhGrZz3Iyl6iKEpPJePb5MGT4qh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font" Target="fonts/font23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customschemas.google.com/relationships/presentationmetadata" Target="metadata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7216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0435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5343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4943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48302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4094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99008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38540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06896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365124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1253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71324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52212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5347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79918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93710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4969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681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04540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53835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68489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81462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15877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461180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502688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60473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7557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03432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56706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83444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3304926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338234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84549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3589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0925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904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59927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SECTION_HEADER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69682" y="4875246"/>
            <a:ext cx="11852635" cy="149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4000"/>
            </a:pP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Урок </a:t>
            </a:r>
            <a:r>
              <a:rPr lang="en-US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3</a:t>
            </a: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en-US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SDLC </a:t>
            </a: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 </a:t>
            </a:r>
            <a:r>
              <a:rPr lang="en-US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STLC. </a:t>
            </a:r>
            <a:r>
              <a:rPr lang="ru-RU" sz="4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Методології</a:t>
            </a: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 ПЗ.</a:t>
            </a:r>
            <a:endParaRPr lang="ru-RU" sz="4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6672" y="1340768"/>
            <a:ext cx="5958657" cy="3049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2" y="2964029"/>
            <a:ext cx="6544627" cy="133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Підготовка тестового плану та стратегії тестування 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Вибір інструментів для проведення тестування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Планування ресурсів, ролей та відповідальності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468347" y="1870316"/>
            <a:ext cx="6837426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Планування тестування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2" y="2964029"/>
            <a:ext cx="7374185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Вибір технік тест-дизайну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Написання тестових сценаріїв та скриптів автоматизації (якщо це передбачено стратегією тестування)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Приоритезація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тестових сценаріїв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Створення тестових даних 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593889" y="1870316"/>
            <a:ext cx="4967926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3. </a:t>
            </a: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Дизайн тестів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65912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2" y="2964029"/>
            <a:ext cx="6704883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Визначення вимог до тестового середовища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Визначення кількості тестових середовищ</a:t>
            </a:r>
            <a:endParaRPr lang="uk-UA"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Безпосереднє налаштування тестових середовищ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роведення </a:t>
            </a:r>
            <a:r>
              <a:rPr lang="uk-UA" sz="18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валідації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тестових середовищ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254526" y="2017905"/>
            <a:ext cx="7428320" cy="56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28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4. Налаштування тестового середовища</a:t>
            </a:r>
            <a:endParaRPr sz="28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022307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2" y="2964029"/>
            <a:ext cx="6591761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Запуск підготовлених тестових сценаріїв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Документування знайдених помилок</a:t>
            </a:r>
            <a:endParaRPr lang="uk-UA"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Повторне тестування після виправлення помилок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Слідкування зажиттєвим циклом дефектів та задач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320511" y="1871610"/>
            <a:ext cx="6938128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5. Виконання тестування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764554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3" y="2964029"/>
            <a:ext cx="6893418" cy="133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Підготовка звіту про виконання тестування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Аналіз етапів тестування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Проведення ретроспективи виконаного тестування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292233" y="1870316"/>
            <a:ext cx="7315199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2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6. Звітність і закриття тестування</a:t>
            </a:r>
            <a:endParaRPr sz="32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882136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/>
          <p:nvPr/>
        </p:nvSpPr>
        <p:spPr>
          <a:xfrm>
            <a:off x="1116849" y="1995791"/>
            <a:ext cx="9761681" cy="4508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—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спостереження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всіма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показниками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гарантії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проєкт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добре,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графіком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не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виходить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рамки бюджету.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ru-RU" sz="20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збору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реєстрації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надання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інформації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діяльність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проєкту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яку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знати менеджеру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проєкту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ru-RU" sz="20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Передбачає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досягнення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цілей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плану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на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основі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даних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моніторингу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Моніторинг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контроль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відбуваються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час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усіх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етапів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endParaRPr lang="en-GB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1" name="Google Shape;251;p17"/>
          <p:cNvSpPr txBox="1"/>
          <p:nvPr/>
        </p:nvSpPr>
        <p:spPr>
          <a:xfrm>
            <a:off x="3205576" y="614616"/>
            <a:ext cx="8238564" cy="1264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Моніторинг та контроль тестування (</a:t>
            </a:r>
            <a:r>
              <a:rPr lang="en-US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Test monitoring and control)</a:t>
            </a:r>
            <a:endParaRPr lang="en-GB" sz="32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1535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480608" y="5043342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Чи є різниця між </a:t>
            </a:r>
            <a:r>
              <a:rPr lang="en-US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SDLC </a:t>
            </a:r>
            <a:r>
              <a:rPr lang="uk-UA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та </a:t>
            </a:r>
            <a:r>
              <a:rPr lang="en-US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STLC</a:t>
            </a:r>
            <a:r>
              <a:rPr lang="uk-UA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69554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30401" y="1951347"/>
            <a:ext cx="5646194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Методологія розробки - 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5861332" y="2040273"/>
            <a:ext cx="6110709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система принципів, а також сукупність ідей, понять, методів, способів, засобів та практик, що визначають стиль розробки програмного забезпечення</a:t>
            </a:r>
          </a:p>
        </p:txBody>
      </p:sp>
      <p:sp>
        <p:nvSpPr>
          <p:cNvPr id="10" name="Google Shape;141;p6">
            <a:extLst>
              <a:ext uri="{FF2B5EF4-FFF2-40B4-BE49-F238E27FC236}">
                <a16:creationId xmlns:a16="http://schemas.microsoft.com/office/drawing/2014/main" id="{45A9330F-1DB2-45DF-92D5-DDAA1EBE128A}"/>
              </a:ext>
            </a:extLst>
          </p:cNvPr>
          <p:cNvSpPr txBox="1"/>
          <p:nvPr/>
        </p:nvSpPr>
        <p:spPr>
          <a:xfrm>
            <a:off x="5861332" y="4180789"/>
            <a:ext cx="3376936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Waterfall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V-model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Spiral model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Iteractive</a:t>
            </a: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2039550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359696" y="277533"/>
            <a:ext cx="749384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Waterfall (</a:t>
            </a: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каскадна, водоспадна)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5881986" y="909130"/>
            <a:ext cx="5900640" cy="466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одна з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найстаріших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передбачає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суворе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послідовне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етапів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кожен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повинен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завершитися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перед початком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наступного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Waterfall 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модель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застосовують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авіабудуванні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військовій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космічній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галузях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медицині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фінансовому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секторі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Там </a:t>
            </a:r>
            <a: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Waterfall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місце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тому що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цим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сферам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потрібні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чітко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побудовані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терміни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а це суть каскаду.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Звідси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й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порівняння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водоспадом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кожен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етап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створення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немов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потік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води,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продовжує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попередній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не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початися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доки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минулий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завершився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BA3D776-C411-4ACC-9BB7-29C365148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71" y="2102177"/>
            <a:ext cx="5374220" cy="403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074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3729063" y="446721"/>
            <a:ext cx="4846758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Waterfall</a:t>
            </a: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модель</a:t>
            </a:r>
            <a:endParaRPr sz="4000" b="1" i="0" u="none" strike="noStrike" cap="none" dirty="0">
              <a:solidFill>
                <a:srgbClr val="20805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223" y="1208603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196011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0243" y="1826096"/>
            <a:ext cx="5551432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Необхідність затвердження повного обсягу вимог до системи на першому етапі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 разі потреби внесення змін вимог пізніше – повернення до першої стадії та переробка заново всієї виконаної роботи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Збільшення витрат коштів та часу у разі потреби зміни вимог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немає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можливості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ознайомитися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системою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заздалегідь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змоги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звикати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продукту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поступово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240761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234061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486370" y="1795758"/>
            <a:ext cx="5084871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Висока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прозорість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 та фаз проекту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Точна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послідовність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Стабільність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Суворий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контроль за менеджментом проекту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Полегшує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роботу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складання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плану проекту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збору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проекту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Добре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визначає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процедуру контролю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якості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941321"/>
            <a:ext cx="12192000" cy="1921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7876" y="2982898"/>
            <a:ext cx="10804124" cy="3875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1387876" y="2982898"/>
            <a:ext cx="10799460" cy="3875102"/>
          </a:xfrm>
          <a:prstGeom prst="rect">
            <a:avLst/>
          </a:prstGeom>
          <a:solidFill>
            <a:srgbClr val="FFF0E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920677" y="809320"/>
            <a:ext cx="528481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Структура заняття</a:t>
            </a:r>
          </a:p>
        </p:txBody>
      </p:sp>
      <p:sp>
        <p:nvSpPr>
          <p:cNvPr id="115" name="Google Shape;115;p3"/>
          <p:cNvSpPr txBox="1"/>
          <p:nvPr/>
        </p:nvSpPr>
        <p:spPr>
          <a:xfrm>
            <a:off x="5359511" y="1664557"/>
            <a:ext cx="6207177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Software Development Life Cycle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SDLC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Software Testing Life Cycle (STLC)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Класичні методології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розробки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етодології </a:t>
            </a: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сімейства 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Agile</a:t>
            </a:r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604" y="3938476"/>
            <a:ext cx="2055033" cy="1650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009279" y="277533"/>
            <a:ext cx="749384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V-</a:t>
            </a: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модель (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V-model)</a:t>
            </a: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6947555" y="1003398"/>
            <a:ext cx="5118754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модель, що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описує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життєвого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циклу розробки ПЗ з моменту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складання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специфікації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етапу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супроводу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V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модель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показує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інтеграцію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процесів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кожну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фазу циклу розробки ПЗ.</a:t>
            </a:r>
          </a:p>
        </p:txBody>
      </p:sp>
      <p:pic>
        <p:nvPicPr>
          <p:cNvPr id="3074" name="Picture 2" descr="V-образная модель — lektsiopedia">
            <a:extLst>
              <a:ext uri="{FF2B5EF4-FFF2-40B4-BE49-F238E27FC236}">
                <a16:creationId xmlns:a16="http://schemas.microsoft.com/office/drawing/2014/main" id="{1D847544-1D35-4CAE-B837-FCF02E9FC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01" y="2300140"/>
            <a:ext cx="6425802" cy="404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559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4620344" y="417321"/>
            <a:ext cx="2796867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</a:t>
            </a: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модель</a:t>
            </a:r>
            <a:endParaRPr sz="4000" b="1" i="0" u="none" strike="noStrike" cap="none" dirty="0">
              <a:solidFill>
                <a:srgbClr val="20805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223" y="1208603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53666" y="1943377"/>
            <a:ext cx="5351964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кладність підтримки паралельних подій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Непередбаченість ітерацій між фазами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Неможливість внесення динамічних змін до вимог на різних етапах життєвого циклу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Пізні терміни тестування вимог у життєвому циклі, що істотно впливає на графік виконання проекту при необхідності виконати їх зміни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Відсутність у моделі дій, створені задля аналіз ризиків.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649639" y="1813378"/>
            <a:ext cx="4949883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планування на ранніх стадіях розробки системи тестування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забезпечення атестації та верифікації всіх проміжних результатів розробки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спрощення (порівняно з каскадною моделлю) відстеження ходу процесу розробки, можливість більш реального використання графіка проекту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простота у використанні.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3778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359696" y="277533"/>
            <a:ext cx="5822011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Спіральна модель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5881986" y="1003398"/>
            <a:ext cx="6310014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модель розробки ПЗ, що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поєднує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собі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ідеї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ітеративної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каскадної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моделей. У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спіральній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життєвий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шлях продукту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зображується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вигляді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спіралі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починається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етапу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планування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розкручується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проходженням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кожного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наступного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кроку. Модель заснована 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прототипі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: 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виході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чергового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витка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потрібно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отримати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готовий</a:t>
            </a:r>
            <a:r>
              <a:rPr lang="ru-RU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протестований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прототип,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доповнює</a:t>
            </a:r>
            <a:r>
              <a:rPr lang="ru-RU" sz="16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існуючий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білд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Прототип,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відповідний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—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готовий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релізу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Головна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особливість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спіральної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моделі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концентрація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можливих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6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ризиках</a:t>
            </a:r>
            <a:r>
              <a:rPr lang="ru-RU" sz="16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DE0504-2FC6-4DE7-ACEB-151765F2A6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5" t="1745" r="7907"/>
          <a:stretch/>
        </p:blipFill>
        <p:spPr>
          <a:xfrm>
            <a:off x="117067" y="2515904"/>
            <a:ext cx="5642710" cy="37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541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3729063" y="177035"/>
            <a:ext cx="4846758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Спіральна модель</a:t>
            </a:r>
            <a:endParaRPr lang="en-US" sz="40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223" y="1208603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6532" y="1894373"/>
            <a:ext cx="5201509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Моніторинг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ризиків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вимагає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додаткових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ресурсів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модель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дуже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затратною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Велика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кількість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проміжних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стадій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розробки. Як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наслідок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– великий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обсяг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документації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ранніх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стадіях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дата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завершення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роботи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над проектом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невідома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також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ускладнює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контроль над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процесом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683959" y="1842273"/>
            <a:ext cx="4982113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Моніторинг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ризиків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полегшує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управління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великим,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складним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дорогим проектом</a:t>
            </a:r>
            <a: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b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Діюча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версія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ранніх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стадіях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життєвого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циклу ПЗ 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внести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пізніх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стадіях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Проект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поділений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кілька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найризикованіші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можуть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бути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реалізовані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ранніх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стадіях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Суворий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контроль за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документацією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 результат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постійного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аналізу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ризиків</a:t>
            </a:r>
            <a:endParaRPr lang="en-US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5795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2611224" y="202118"/>
            <a:ext cx="883620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Ітеративні або </a:t>
            </a:r>
            <a:r>
              <a:rPr lang="uk-UA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інкрементальні</a:t>
            </a: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моделі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6704073" y="1003398"/>
            <a:ext cx="5157525" cy="2425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передбачають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розбиття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створюваної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складові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розробляються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допомогою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декількох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послідовних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проходів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робіт</a:t>
            </a:r>
            <a:endParaRPr lang="ru-RU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9B25C6-2EA5-4DFB-9AC4-6CE18DA129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67" t="3262" r="7401" b="7385"/>
          <a:stretch/>
        </p:blipFill>
        <p:spPr>
          <a:xfrm>
            <a:off x="524609" y="1791597"/>
            <a:ext cx="5920035" cy="45337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3C1421-6248-9C0A-3CF3-3E87728DA5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3033" y="1927805"/>
            <a:ext cx="2233326" cy="3048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520CD4-90F8-FEA9-8505-EF29580B0B1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963" y="4126595"/>
            <a:ext cx="2233326" cy="3048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A2E76-F425-E5C7-B10C-94BA6429F2AF}"/>
              </a:ext>
            </a:extLst>
          </p:cNvPr>
          <p:cNvSpPr txBox="1"/>
          <p:nvPr/>
        </p:nvSpPr>
        <p:spPr>
          <a:xfrm>
            <a:off x="3359696" y="2080250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</a:rPr>
              <a:t>Ітеративна модель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74831-580A-A269-12B5-9A5FE31671F4}"/>
              </a:ext>
            </a:extLst>
          </p:cNvPr>
          <p:cNvSpPr txBox="1"/>
          <p:nvPr/>
        </p:nvSpPr>
        <p:spPr>
          <a:xfrm>
            <a:off x="2941312" y="4162197"/>
            <a:ext cx="218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err="1">
                <a:solidFill>
                  <a:schemeClr val="bg1"/>
                </a:solidFill>
              </a:rPr>
              <a:t>Інкрементальна</a:t>
            </a:r>
            <a:r>
              <a:rPr lang="uk-UA" dirty="0">
                <a:solidFill>
                  <a:schemeClr val="bg1"/>
                </a:solidFill>
              </a:rPr>
              <a:t> модель</a:t>
            </a:r>
          </a:p>
        </p:txBody>
      </p:sp>
    </p:spTree>
    <p:extLst>
      <p:ext uri="{BB962C8B-B14F-4D97-AF65-F5344CB8AC3E}">
        <p14:creationId xmlns:p14="http://schemas.microsoft.com/office/powerpoint/2010/main" val="350542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9;p15">
            <a:extLst>
              <a:ext uri="{FF2B5EF4-FFF2-40B4-BE49-F238E27FC236}">
                <a16:creationId xmlns:a16="http://schemas.microsoft.com/office/drawing/2014/main" id="{3F3D2AF6-D598-4CF3-B31F-00E49A147410}"/>
              </a:ext>
            </a:extLst>
          </p:cNvPr>
          <p:cNvSpPr txBox="1"/>
          <p:nvPr/>
        </p:nvSpPr>
        <p:spPr>
          <a:xfrm>
            <a:off x="2061559" y="207390"/>
            <a:ext cx="772951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Який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підхід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кращий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7410" name="Picture 2" descr="Минимально жизнеспособный продукт: гайд по выживанию">
            <a:extLst>
              <a:ext uri="{FF2B5EF4-FFF2-40B4-BE49-F238E27FC236}">
                <a16:creationId xmlns:a16="http://schemas.microsoft.com/office/drawing/2014/main" id="{D3EF7987-D9BD-498F-91F3-ED2F0C08D4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7"/>
          <a:stretch/>
        </p:blipFill>
        <p:spPr bwMode="auto">
          <a:xfrm>
            <a:off x="1838867" y="1084106"/>
            <a:ext cx="8514265" cy="556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2554663" y="222861"/>
            <a:ext cx="6627044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Інкрементальні</a:t>
            </a: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моделі </a:t>
            </a:r>
            <a:endParaRPr lang="en-US" sz="40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223" y="1208603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6532" y="1894373"/>
            <a:ext cx="5201509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Прогрес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дуже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добре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простежується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–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менеджери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повинні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вимірювати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прогрес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процесу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Структура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тенденцію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погіршення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додаванні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нових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компонентів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частин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 –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порушують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структуру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уникнути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підвищити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якість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програмного забезпечення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потрібен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додатковий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час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гроші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рефакторинг.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Погана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структура робить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забезпечення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складним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дорогим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подальших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683959" y="1842273"/>
            <a:ext cx="4982113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Зменшення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витрат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користувачів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Значно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скорочується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повторний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аналіз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сукупність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документації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порівняно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водопадною (каскадною)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моделлю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отримання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відгуку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клієнта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виконану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роботу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клієнта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є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отримати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освоїти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створене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програмне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770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9;p15">
            <a:extLst>
              <a:ext uri="{FF2B5EF4-FFF2-40B4-BE49-F238E27FC236}">
                <a16:creationId xmlns:a16="http://schemas.microsoft.com/office/drawing/2014/main" id="{3F3D2AF6-D598-4CF3-B31F-00E49A147410}"/>
              </a:ext>
            </a:extLst>
          </p:cNvPr>
          <p:cNvSpPr txBox="1"/>
          <p:nvPr/>
        </p:nvSpPr>
        <p:spPr>
          <a:xfrm>
            <a:off x="1168924" y="1630837"/>
            <a:ext cx="9379670" cy="3299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На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основі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ітеративної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моделі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було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створено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Agile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— не модель і не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методологію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, а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скоріше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3600" b="1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підхід</a:t>
            </a:r>
            <a:r>
              <a:rPr lang="ru-RU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до розробки.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2145238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2234615" y="822352"/>
            <a:ext cx="2931273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Agile</a:t>
            </a: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3836710" y="1715678"/>
            <a:ext cx="8012782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маніфест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цінностей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принципів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підходу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управління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проєктами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вирішує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проблеми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традиційного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проєктного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менеджменту.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створена як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протилежність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традиційній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лінійній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методології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«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водоспаду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»,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передбачаючи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ітеративну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покрокову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ПЗ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мінімізації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ризиків</a:t>
            </a:r>
            <a:endParaRPr lang="ru-RU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CB95D8-CD90-4B99-BBAD-7BF2243E0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08" y="3462918"/>
            <a:ext cx="3156372" cy="2092812"/>
          </a:xfrm>
          <a:prstGeom prst="rect">
            <a:avLst/>
          </a:prstGeom>
        </p:spPr>
      </p:pic>
      <p:sp>
        <p:nvSpPr>
          <p:cNvPr id="6" name="Google Shape;141;p6">
            <a:extLst>
              <a:ext uri="{FF2B5EF4-FFF2-40B4-BE49-F238E27FC236}">
                <a16:creationId xmlns:a16="http://schemas.microsoft.com/office/drawing/2014/main" id="{19A3A49F-7B74-4096-876C-53E3802490E3}"/>
              </a:ext>
            </a:extLst>
          </p:cNvPr>
          <p:cNvSpPr txBox="1"/>
          <p:nvPr/>
        </p:nvSpPr>
        <p:spPr>
          <a:xfrm>
            <a:off x="3836709" y="4451217"/>
            <a:ext cx="8012783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 охарактеризувати як загальний підхід до розробки але в свою чергу він включає в себе різні фреймворки які більш детально описують підхід до розробки. </a:t>
            </a:r>
            <a:endParaRPr lang="en-US" sz="2000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669501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9;p15">
            <a:extLst>
              <a:ext uri="{FF2B5EF4-FFF2-40B4-BE49-F238E27FC236}">
                <a16:creationId xmlns:a16="http://schemas.microsoft.com/office/drawing/2014/main" id="{3F3D2AF6-D598-4CF3-B31F-00E49A147410}"/>
              </a:ext>
            </a:extLst>
          </p:cNvPr>
          <p:cNvSpPr txBox="1"/>
          <p:nvPr/>
        </p:nvSpPr>
        <p:spPr>
          <a:xfrm>
            <a:off x="3073138" y="424204"/>
            <a:ext cx="5608949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Agile Manifesto</a:t>
            </a:r>
          </a:p>
        </p:txBody>
      </p:sp>
      <p:pic>
        <p:nvPicPr>
          <p:cNvPr id="4098" name="Picture 2" descr="Что такое Agile, зачем и где используется, разница Scrum и Kanban">
            <a:extLst>
              <a:ext uri="{FF2B5EF4-FFF2-40B4-BE49-F238E27FC236}">
                <a16:creationId xmlns:a16="http://schemas.microsoft.com/office/drawing/2014/main" id="{0911E746-CEF8-4B48-A329-57485EB24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976" y="1508594"/>
            <a:ext cx="8426047" cy="483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483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650449" y="5062195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Як проходить розробка ПЗ?</a:t>
            </a:r>
            <a:endParaRPr lang="uk-UA" sz="36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5710872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9;p15">
            <a:extLst>
              <a:ext uri="{FF2B5EF4-FFF2-40B4-BE49-F238E27FC236}">
                <a16:creationId xmlns:a16="http://schemas.microsoft.com/office/drawing/2014/main" id="{3F3D2AF6-D598-4CF3-B31F-00E49A147410}"/>
              </a:ext>
            </a:extLst>
          </p:cNvPr>
          <p:cNvSpPr txBox="1"/>
          <p:nvPr/>
        </p:nvSpPr>
        <p:spPr>
          <a:xfrm>
            <a:off x="3073138" y="424204"/>
            <a:ext cx="5608949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Ітеративна розробка </a:t>
            </a:r>
            <a:endParaRPr lang="en-US" sz="3600" b="1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122" name="Picture 2" descr="What Is Agile? - Hygger.io Guides">
            <a:extLst>
              <a:ext uri="{FF2B5EF4-FFF2-40B4-BE49-F238E27FC236}">
                <a16:creationId xmlns:a16="http://schemas.microsoft.com/office/drawing/2014/main" id="{608BB491-9FDF-4631-8F42-FDA3A8E9FB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0" t="6961" r="4031" b="7765"/>
          <a:stretch/>
        </p:blipFill>
        <p:spPr bwMode="auto">
          <a:xfrm>
            <a:off x="1891645" y="1630838"/>
            <a:ext cx="8408709" cy="490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883D71-00C8-46CD-AD74-A685330C3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4422" y="1763242"/>
            <a:ext cx="1196697" cy="54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23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480608" y="5043342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3600" b="1" i="0" u="none" strike="noStrike" cap="none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Які</a:t>
            </a:r>
            <a:r>
              <a:rPr lang="ru-RU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фреймворки </a:t>
            </a:r>
            <a:r>
              <a:rPr lang="en-US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Agile </a:t>
            </a:r>
            <a:r>
              <a:rPr lang="uk-UA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ви знаєте?</a:t>
            </a:r>
          </a:p>
        </p:txBody>
      </p:sp>
    </p:spTree>
    <p:extLst>
      <p:ext uri="{BB962C8B-B14F-4D97-AF65-F5344CB8AC3E}">
        <p14:creationId xmlns:p14="http://schemas.microsoft.com/office/powerpoint/2010/main" val="700150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/>
          <p:nvPr/>
        </p:nvSpPr>
        <p:spPr>
          <a:xfrm>
            <a:off x="7804525" y="492527"/>
            <a:ext cx="1937795" cy="1937795"/>
          </a:xfrm>
          <a:prstGeom prst="ellipse">
            <a:avLst/>
          </a:prstGeom>
          <a:solidFill>
            <a:srgbClr val="FFEF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2"/>
          <p:cNvSpPr/>
          <p:nvPr/>
        </p:nvSpPr>
        <p:spPr>
          <a:xfrm>
            <a:off x="2029679" y="208050"/>
            <a:ext cx="2453945" cy="2453945"/>
          </a:xfrm>
          <a:prstGeom prst="ellipse">
            <a:avLst/>
          </a:prstGeom>
          <a:solidFill>
            <a:srgbClr val="FFD5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2"/>
          <p:cNvSpPr/>
          <p:nvPr/>
        </p:nvSpPr>
        <p:spPr>
          <a:xfrm>
            <a:off x="595601" y="2491195"/>
            <a:ext cx="2177329" cy="2177329"/>
          </a:xfrm>
          <a:prstGeom prst="ellipse">
            <a:avLst/>
          </a:prstGeom>
          <a:solidFill>
            <a:srgbClr val="E4FA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2"/>
          <p:cNvSpPr/>
          <p:nvPr/>
        </p:nvSpPr>
        <p:spPr>
          <a:xfrm>
            <a:off x="5137394" y="1001512"/>
            <a:ext cx="1917210" cy="1917210"/>
          </a:xfrm>
          <a:prstGeom prst="ellipse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2"/>
          <p:cNvSpPr/>
          <p:nvPr/>
        </p:nvSpPr>
        <p:spPr>
          <a:xfrm>
            <a:off x="9422084" y="2443443"/>
            <a:ext cx="1917210" cy="1917210"/>
          </a:xfrm>
          <a:prstGeom prst="ellipse">
            <a:avLst/>
          </a:prstGeom>
          <a:solidFill>
            <a:srgbClr val="E4FA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32" y="5112689"/>
            <a:ext cx="12192000" cy="1745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18576" y="3187109"/>
            <a:ext cx="5354847" cy="366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2"/>
          <p:cNvSpPr txBox="1"/>
          <p:nvPr/>
        </p:nvSpPr>
        <p:spPr>
          <a:xfrm>
            <a:off x="827760" y="3213999"/>
            <a:ext cx="1684670" cy="577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2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Crystal</a:t>
            </a:r>
            <a:endParaRPr lang="en-US" sz="28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7" name="Google Shape;207;p12"/>
          <p:cNvSpPr txBox="1"/>
          <p:nvPr/>
        </p:nvSpPr>
        <p:spPr>
          <a:xfrm>
            <a:off x="2086404" y="840631"/>
            <a:ext cx="2325979" cy="1356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Extreme Programming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XP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  <a:endParaRPr lang="en-US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12"/>
          <p:cNvSpPr txBox="1"/>
          <p:nvPr/>
        </p:nvSpPr>
        <p:spPr>
          <a:xfrm>
            <a:off x="5362144" y="1436024"/>
            <a:ext cx="1467710" cy="72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24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Kanban</a:t>
            </a:r>
            <a:endParaRPr lang="en-US" sz="2400" b="1" i="0" u="none" strike="noStrike" cap="none" dirty="0">
              <a:solidFill>
                <a:srgbClr val="59595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9" name="Google Shape;209;p12"/>
          <p:cNvSpPr txBox="1"/>
          <p:nvPr/>
        </p:nvSpPr>
        <p:spPr>
          <a:xfrm>
            <a:off x="9549706" y="2719472"/>
            <a:ext cx="1661965" cy="116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en-US" sz="1600" b="1" i="0" dirty="0">
                <a:solidFill>
                  <a:srgbClr val="494853"/>
                </a:solidFill>
                <a:effectLst/>
                <a:latin typeface="Open Sans" panose="020B0606030504020204" pitchFamily="34" charset="0"/>
              </a:rPr>
              <a:t>FDD</a:t>
            </a:r>
            <a:br>
              <a:rPr lang="uk-UA" sz="1600" b="1" i="0" dirty="0">
                <a:solidFill>
                  <a:srgbClr val="494853"/>
                </a:solidFill>
                <a:effectLst/>
                <a:latin typeface="Open Sans" panose="020B0606030504020204" pitchFamily="34" charset="0"/>
              </a:rPr>
            </a:br>
            <a:r>
              <a:rPr lang="en-US" sz="1600" b="1" i="0" dirty="0">
                <a:solidFill>
                  <a:srgbClr val="494853"/>
                </a:solidFill>
                <a:effectLst/>
                <a:latin typeface="Open Sans" panose="020B0606030504020204" pitchFamily="34" charset="0"/>
              </a:rPr>
              <a:t>(Feature Driven Development)</a:t>
            </a:r>
          </a:p>
        </p:txBody>
      </p:sp>
      <p:sp>
        <p:nvSpPr>
          <p:cNvPr id="210" name="Google Shape;210;p12"/>
          <p:cNvSpPr txBox="1"/>
          <p:nvPr/>
        </p:nvSpPr>
        <p:spPr>
          <a:xfrm>
            <a:off x="7887742" y="971950"/>
            <a:ext cx="1661965" cy="655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Scrum</a:t>
            </a:r>
            <a:endParaRPr lang="en-US" sz="2800" b="0" i="0" u="none" strike="noStrike" cap="none" dirty="0">
              <a:solidFill>
                <a:srgbClr val="59595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2728100" y="277533"/>
            <a:ext cx="749384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Extreme Programming (XP)</a:t>
            </a: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5510539" y="1003397"/>
            <a:ext cx="6423795" cy="5632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спрощена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організації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невеликих і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середніх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розміром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команд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розробників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умовах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незрозумілих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мінливих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Основними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цілями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XP є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підвищення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довіри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програмного продукту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допомогою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реальних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доказів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успішності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розвитку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розробки, а також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різке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скорочення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термінів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 продукту.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Основними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принципами є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ітеративний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зворотний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зв'язок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із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замовником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інтенсивна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малими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групами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простота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рішень</a:t>
            </a:r>
            <a:endParaRPr lang="ru-RU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146" name="Picture 2" descr="eXtreme Programming (XP) Development Model [6]. | Download Scientific  Diagram">
            <a:extLst>
              <a:ext uri="{FF2B5EF4-FFF2-40B4-BE49-F238E27FC236}">
                <a16:creationId xmlns:a16="http://schemas.microsoft.com/office/drawing/2014/main" id="{CEA058B7-4037-4644-AA5B-57DFB9FA1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01" y="2168165"/>
            <a:ext cx="5180139" cy="376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0420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2318994" y="177035"/>
            <a:ext cx="6947553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Extreme Programming (XP)</a:t>
            </a: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223" y="1208602"/>
            <a:ext cx="5678452" cy="5649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4939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6532" y="1894373"/>
            <a:ext cx="5201509" cy="440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проекту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залежить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залучення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так просто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досягти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Важко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передбачити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витрати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часу на проект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оскільки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початку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ніхто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повного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списку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успіх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XP сильно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залежить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програмістів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тільки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senior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спеціалістами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менеджмент негативно ставиться до парного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програмування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регулярні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зустрічі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програмістами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дорого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коштують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замовникам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вимагає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надто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сильних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культурних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контролювати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кожне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завдання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через брак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структури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документації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підходить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великих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проектів</a:t>
            </a: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486371" y="1842273"/>
            <a:ext cx="5179702" cy="4185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амовник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отримує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той продукт,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йому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потрібен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оманда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вносить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коду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нову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функціональність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рахунок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простого дизайну коду, частого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планування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релізів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од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завжди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рахунок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постійного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безперервної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інтеграції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исока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коду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адже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він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написаний за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єдиним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стандартом і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рефакториться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швидкий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темп розробки за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рахунок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парного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програмування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відсутності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переробок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присутності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замовника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команді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Витрати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розробку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нижче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адже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команда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орієнтована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код, а не на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документацію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зустрічі</a:t>
            </a:r>
            <a:endParaRPr lang="ru-RU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1516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2472567" y="277533"/>
            <a:ext cx="749384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Kanban</a:t>
            </a: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5881986" y="1003398"/>
            <a:ext cx="590064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управління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розробкою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реалізує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принцип «точно в строки» і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сприяє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рівномірному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розподілу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навантаження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між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працівниками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За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підходу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весь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розробки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прозорий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всіх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членів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Мета —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отримувати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готовий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якісний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вчасно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візуалізації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процесів</a:t>
            </a:r>
            <a:r>
              <a:rPr lang="en-US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використовується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Kanban-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дошка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</p:txBody>
      </p:sp>
      <p:pic>
        <p:nvPicPr>
          <p:cNvPr id="7170" name="Picture 2" descr="Канбан-доска — Википедия">
            <a:extLst>
              <a:ext uri="{FF2B5EF4-FFF2-40B4-BE49-F238E27FC236}">
                <a16:creationId xmlns:a16="http://schemas.microsoft.com/office/drawing/2014/main" id="{4D7C95A3-4391-4E7C-8769-7667C383B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16" y="2705492"/>
            <a:ext cx="4877915" cy="290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108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2318994" y="177035"/>
            <a:ext cx="6947553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Kanban</a:t>
            </a: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2442" y="1208603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6532" y="1894373"/>
            <a:ext cx="5399098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підходити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дуже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мінливому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середовищі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ідсутність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чітких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термінів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знизити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її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корисність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зосереджена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стратегії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цілях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683959" y="1842273"/>
            <a:ext cx="4982113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роста у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використанні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прияє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безперервним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стійким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поліпшенням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евисока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вартість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швидкого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впровадження</a:t>
            </a:r>
            <a:b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озвиває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адаптованість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співпрацю</a:t>
            </a:r>
            <a:r>
              <a:rPr lang="ru-RU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команді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3021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9;p15">
            <a:extLst>
              <a:ext uri="{FF2B5EF4-FFF2-40B4-BE49-F238E27FC236}">
                <a16:creationId xmlns:a16="http://schemas.microsoft.com/office/drawing/2014/main" id="{3F3D2AF6-D598-4CF3-B31F-00E49A147410}"/>
              </a:ext>
            </a:extLst>
          </p:cNvPr>
          <p:cNvSpPr txBox="1"/>
          <p:nvPr/>
        </p:nvSpPr>
        <p:spPr>
          <a:xfrm>
            <a:off x="3073138" y="424204"/>
            <a:ext cx="5608949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Kanban Board</a:t>
            </a:r>
          </a:p>
        </p:txBody>
      </p:sp>
      <p:pic>
        <p:nvPicPr>
          <p:cNvPr id="8194" name="Picture 2" descr="В Neaktor появился Канбан – Блог Neaktor">
            <a:extLst>
              <a:ext uri="{FF2B5EF4-FFF2-40B4-BE49-F238E27FC236}">
                <a16:creationId xmlns:a16="http://schemas.microsoft.com/office/drawing/2014/main" id="{0F722529-8C3B-40F2-9B9A-885B9F3EC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45" y="1185420"/>
            <a:ext cx="10237509" cy="5543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8752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359696" y="277533"/>
            <a:ext cx="4153467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</a:p>
        </p:txBody>
      </p:sp>
      <p:sp>
        <p:nvSpPr>
          <p:cNvPr id="9" name="Google Shape;141;p6">
            <a:extLst>
              <a:ext uri="{FF2B5EF4-FFF2-40B4-BE49-F238E27FC236}">
                <a16:creationId xmlns:a16="http://schemas.microsoft.com/office/drawing/2014/main" id="{645DFEF8-A9F9-4365-8898-4DB5C58C305C}"/>
              </a:ext>
            </a:extLst>
          </p:cNvPr>
          <p:cNvSpPr txBox="1"/>
          <p:nvPr/>
        </p:nvSpPr>
        <p:spPr>
          <a:xfrm>
            <a:off x="2507530" y="1125946"/>
            <a:ext cx="9209988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дна з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найбільш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популярних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розробки ПЗ. Каркас розробки, з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використанням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люди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можуть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вирішувати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проблеми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з’являються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при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цьому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продуктивно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виробляючи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продукти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найвищої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значущості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b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Scrum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орієнтований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клієнта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він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адаптивний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клієнтові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можливість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вносити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будь-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момент часу.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Наголос</a:t>
            </a: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робиться на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самоорганізованій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багатофункціональній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здатна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вирішити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завдання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мінімальною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координацією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34423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"/>
          <p:cNvSpPr txBox="1"/>
          <p:nvPr/>
        </p:nvSpPr>
        <p:spPr>
          <a:xfrm>
            <a:off x="2318994" y="177035"/>
            <a:ext cx="6947553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2442" y="1182322"/>
            <a:ext cx="5678452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370" y="1208603"/>
            <a:ext cx="5179702" cy="56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6306532" y="1894373"/>
            <a:ext cx="5399098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Розмита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мета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може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стати проблемою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Необхідна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досвідчена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мотивована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команда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Великі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команди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важко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адаптуються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до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даної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методології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8120913" y="1338602"/>
            <a:ext cx="1616246" cy="4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Недоліки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2044743" y="1330806"/>
            <a:ext cx="1684320" cy="43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Переваги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693387" y="1842273"/>
            <a:ext cx="4906136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Швидкий та ефективний спосіб досягнення результатів проекту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</a:t>
            </a: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еликі завдання розбиті більш керовані частини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</a:t>
            </a: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ідгуки клієнтів швидко враховуються</a:t>
            </a:r>
            <a:br>
              <a:rPr lang="en-US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</a:t>
            </a: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міни можуть бути реалізовані швидше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5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9553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/>
          <p:nvPr/>
        </p:nvSpPr>
        <p:spPr>
          <a:xfrm>
            <a:off x="2577271" y="2784353"/>
            <a:ext cx="8595900" cy="357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— це структура, яка визначає кроки в розробці програмного забезпечення на кожному етапі й охоплює детальний план побудови, розгортання та обслуговування програмного забезпечення.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SDLC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визначає повний цикл розробки, тобто всі завдання, пов'язані з плануванням, створенням, тестуванням та розгортанням програмного продукту.</a:t>
            </a:r>
            <a:endParaRPr lang="en-GB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1" name="Google Shape;251;p17"/>
          <p:cNvSpPr txBox="1"/>
          <p:nvPr/>
        </p:nvSpPr>
        <p:spPr>
          <a:xfrm>
            <a:off x="1461155" y="1519589"/>
            <a:ext cx="9898144" cy="1264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Життєвий цикл розробки програмного забезпечення (</a:t>
            </a:r>
            <a:r>
              <a:rPr lang="en-GB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Software Development Life Cycle</a:t>
            </a:r>
            <a:r>
              <a:rPr lang="uk-UA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)</a:t>
            </a:r>
            <a:endParaRPr lang="en-GB" sz="32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AF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ntroduction to Scrum. What is Scrum? Scrum is the workings of… | by ninja  hatori | Medium">
            <a:extLst>
              <a:ext uri="{FF2B5EF4-FFF2-40B4-BE49-F238E27FC236}">
                <a16:creationId xmlns:a16="http://schemas.microsoft.com/office/drawing/2014/main" id="{D20A5C67-84D6-4F7C-9D44-21C88129C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806" y="545577"/>
            <a:ext cx="10138529" cy="5702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08660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480608" y="5043342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Назвіть основні ролі в 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  <a:endParaRPr lang="uk-UA" sz="36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034862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6"/>
          <p:cNvGrpSpPr/>
          <p:nvPr/>
        </p:nvGrpSpPr>
        <p:grpSpPr>
          <a:xfrm>
            <a:off x="263951" y="1035342"/>
            <a:ext cx="11453567" cy="3828204"/>
            <a:chOff x="1270100" y="3545986"/>
            <a:chExt cx="9899515" cy="1553879"/>
          </a:xfrm>
        </p:grpSpPr>
        <p:sp>
          <p:nvSpPr>
            <p:cNvPr id="238" name="Google Shape;238;p16"/>
            <p:cNvSpPr txBox="1"/>
            <p:nvPr/>
          </p:nvSpPr>
          <p:spPr>
            <a:xfrm>
              <a:off x="8130149" y="3761703"/>
              <a:ext cx="3039466" cy="422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  <a:buFont typeface="Roboto"/>
                <a:buChar char="●"/>
                <a:tabLst/>
                <a:defRPr/>
              </a:pP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команда, яка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приймає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всі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принципи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Scrum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і готова з ними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працювати</a:t>
              </a:r>
              <a:endPara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1373167" y="3761703"/>
              <a:ext cx="3188623" cy="13381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  <a:tabLst/>
                <a:defRPr/>
              </a:pP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людина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безпосередньо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зацікавлена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в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якісному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кінцевому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продукті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і яка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розуміє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як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саме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цей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продукт повинен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виглядати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/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працювати</a:t>
              </a:r>
              <a:endPara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  <a:tabLst/>
                <a:defRPr/>
              </a:pP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працює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на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стороні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замовника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/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клієнта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(це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може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бути як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інша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компанія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так і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інший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відділ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)</a:t>
              </a:r>
            </a:p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  <a:tabLst/>
                <a:defRPr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працює з командою</a:t>
              </a:r>
            </a:p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  <a:tabLst/>
                <a:defRPr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той, хто розставляє пріоритети для завдань</a:t>
              </a:r>
              <a:endPara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270100" y="3545987"/>
              <a:ext cx="2973928" cy="3893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  <a:tabLst/>
                <a:defRPr/>
              </a:pPr>
              <a:r>
                <a:rPr kumimoji="0" lang="en-GB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6D54"/>
                  </a:solidFill>
                  <a:effectLst/>
                  <a:uLnTx/>
                  <a:uFillTx/>
                  <a:latin typeface="Playfair Display"/>
                  <a:ea typeface="Playfair Display"/>
                  <a:cs typeface="Playfair Display"/>
                  <a:sym typeface="Playfair Display"/>
                </a:rPr>
                <a:t>Product owner 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6D54"/>
                </a:solidFill>
                <a:effectLst/>
                <a:uLnTx/>
                <a:uFillTx/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1" name="Google Shape;241;p16"/>
            <p:cNvSpPr txBox="1"/>
            <p:nvPr/>
          </p:nvSpPr>
          <p:spPr>
            <a:xfrm>
              <a:off x="4751658" y="3769509"/>
              <a:ext cx="2884500" cy="89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  <a:buFont typeface="Roboto"/>
                <a:buChar char="●"/>
                <a:tabLst/>
                <a:defRPr/>
              </a:pP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це по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суті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керівник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проєкту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за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методологією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Scrum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.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Він</a:t>
              </a:r>
              <a:r>
                <a:rPr lang="ru-RU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доносить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принципи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методології</a:t>
              </a:r>
              <a:r>
                <a:rPr lang="ru-RU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як до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своєї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команди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так і до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замовника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і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відповідно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стежить</a:t>
              </a:r>
              <a:r>
                <a:rPr lang="ru-RU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за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тим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,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щоб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всі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вони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їх</a:t>
              </a:r>
              <a:r>
                <a:rPr kumimoji="0" lang="ru-RU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kumimoji="0" lang="ru-RU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Rubik"/>
                  <a:ea typeface="Rubik"/>
                  <a:cs typeface="Rubik"/>
                  <a:sym typeface="Rubik"/>
                </a:rPr>
                <a:t>дотримувалися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994883" y="3545986"/>
              <a:ext cx="2202234" cy="1623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  <a:tabLst/>
                <a:defRPr/>
              </a:pPr>
              <a:r>
                <a:rPr kumimoji="0" lang="en-GB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57C5A0"/>
                  </a:solidFill>
                  <a:effectLst/>
                  <a:uLnTx/>
                  <a:uFillTx/>
                  <a:latin typeface="Playfair Display"/>
                  <a:ea typeface="Playfair Display"/>
                  <a:cs typeface="Playfair Display"/>
                  <a:sym typeface="Playfair Display"/>
                </a:rPr>
                <a:t>Scrum-</a:t>
              </a:r>
              <a:r>
                <a:rPr kumimoji="0" lang="uk-UA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57C5A0"/>
                  </a:solidFill>
                  <a:effectLst/>
                  <a:uLnTx/>
                  <a:uFillTx/>
                  <a:latin typeface="Playfair Display"/>
                  <a:ea typeface="Playfair Display"/>
                  <a:cs typeface="Playfair Display"/>
                  <a:sym typeface="Playfair Display"/>
                </a:rPr>
                <a:t>майстер 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8353211" y="3547016"/>
              <a:ext cx="2120545" cy="1623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  <a:tabLst/>
                <a:defRPr/>
              </a:pPr>
              <a:r>
                <a:rPr kumimoji="0" lang="en-GB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5A558D"/>
                  </a:solidFill>
                  <a:effectLst/>
                  <a:uLnTx/>
                  <a:uFillTx/>
                  <a:latin typeface="Playfair Display"/>
                  <a:ea typeface="Playfair Display"/>
                  <a:cs typeface="Playfair Display"/>
                  <a:sym typeface="Playfair Display"/>
                </a:rPr>
                <a:t>Scrum-</a:t>
              </a:r>
              <a:r>
                <a:rPr kumimoji="0" lang="uk-UA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5A558D"/>
                  </a:solidFill>
                  <a:effectLst/>
                  <a:uLnTx/>
                  <a:uFillTx/>
                  <a:latin typeface="Playfair Display"/>
                  <a:ea typeface="Playfair Display"/>
                  <a:cs typeface="Playfair Display"/>
                  <a:sym typeface="Playfair Display"/>
                </a:rPr>
                <a:t>команда 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5A558D"/>
                </a:solidFill>
                <a:effectLst/>
                <a:uLnTx/>
                <a:uFillTx/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12" name="Google Shape;229;p15">
            <a:extLst>
              <a:ext uri="{FF2B5EF4-FFF2-40B4-BE49-F238E27FC236}">
                <a16:creationId xmlns:a16="http://schemas.microsoft.com/office/drawing/2014/main" id="{AA071584-6B7C-4576-9982-4844DE23CA41}"/>
              </a:ext>
            </a:extLst>
          </p:cNvPr>
          <p:cNvSpPr txBox="1"/>
          <p:nvPr/>
        </p:nvSpPr>
        <p:spPr>
          <a:xfrm>
            <a:off x="3287380" y="158864"/>
            <a:ext cx="5350671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Основні ролі в 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</a:p>
        </p:txBody>
      </p:sp>
      <p:pic>
        <p:nvPicPr>
          <p:cNvPr id="10242" name="Picture 2" descr="Роли в Scrum">
            <a:extLst>
              <a:ext uri="{FF2B5EF4-FFF2-40B4-BE49-F238E27FC236}">
                <a16:creationId xmlns:a16="http://schemas.microsoft.com/office/drawing/2014/main" id="{6909D051-5325-4E25-8B03-795D4F988B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0" t="-707"/>
          <a:stretch/>
        </p:blipFill>
        <p:spPr bwMode="auto">
          <a:xfrm>
            <a:off x="7849043" y="2735399"/>
            <a:ext cx="3516610" cy="372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Нужен ли вашему маркетингу Scrum? Как мы внедрили этот фреймворк в  Unisender | Блог UniSender">
            <a:extLst>
              <a:ext uri="{FF2B5EF4-FFF2-40B4-BE49-F238E27FC236}">
                <a16:creationId xmlns:a16="http://schemas.microsoft.com/office/drawing/2014/main" id="{D830B63D-C9F0-4960-8D77-5894F5CA8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" y="0"/>
            <a:ext cx="1161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5843169" y="3192398"/>
            <a:ext cx="2961820" cy="210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список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робіт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який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визначила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команда і погодила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власником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найближчий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звітний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період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(спринт).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Завдання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 спринт-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беклог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беруться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product-беклогу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</p:txBody>
      </p:sp>
      <p:sp>
        <p:nvSpPr>
          <p:cNvPr id="159" name="Google Shape;159;p8"/>
          <p:cNvSpPr/>
          <p:nvPr/>
        </p:nvSpPr>
        <p:spPr>
          <a:xfrm>
            <a:off x="8579472" y="2361907"/>
            <a:ext cx="28055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Користувацька історія (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User Story) 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60" name="Google Shape;16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6340" y="1524045"/>
            <a:ext cx="695472" cy="655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9863" y="1564185"/>
            <a:ext cx="641034" cy="57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44588" y="1473173"/>
            <a:ext cx="743995" cy="73774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 txBox="1"/>
          <p:nvPr/>
        </p:nvSpPr>
        <p:spPr>
          <a:xfrm>
            <a:off x="519975" y="3155823"/>
            <a:ext cx="2368202" cy="1999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впорядкований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пріоритетом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перелік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робіт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урахуванням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є на даний момент.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301288" y="2556523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Беклог</a:t>
            </a: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backlog)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3252943" y="3192398"/>
            <a:ext cx="2423194" cy="1962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впорядкований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постійно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оновлюваний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список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всього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планується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зробити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створення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покращення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037592" y="2556523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P</a:t>
            </a:r>
            <a:r>
              <a:rPr lang="en-GB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roduct</a:t>
            </a:r>
            <a:r>
              <a:rPr lang="en-GB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-</a:t>
            </a: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беклог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67" name="Google Shape;167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41469" y="1564185"/>
            <a:ext cx="705366" cy="56168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/>
          <p:nvPr/>
        </p:nvSpPr>
        <p:spPr>
          <a:xfrm>
            <a:off x="5791364" y="2573275"/>
            <a:ext cx="280557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Спринт-</a:t>
            </a:r>
            <a:r>
              <a:rPr lang="uk-UA" sz="20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беклог</a:t>
            </a:r>
            <a:endParaRPr lang="en-GB"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169" name="Google Shape;169;p8"/>
          <p:cNvCxnSpPr/>
          <p:nvPr/>
        </p:nvCxnSpPr>
        <p:spPr>
          <a:xfrm rot="10800000" flipH="1">
            <a:off x="2208132" y="1851828"/>
            <a:ext cx="1728192" cy="1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8"/>
          <p:cNvCxnSpPr/>
          <p:nvPr/>
        </p:nvCxnSpPr>
        <p:spPr>
          <a:xfrm rot="10800000" flipH="1">
            <a:off x="4944436" y="1845025"/>
            <a:ext cx="1745660" cy="6803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1" name="Google Shape;171;p8"/>
          <p:cNvCxnSpPr/>
          <p:nvPr/>
        </p:nvCxnSpPr>
        <p:spPr>
          <a:xfrm>
            <a:off x="7698208" y="1845025"/>
            <a:ext cx="1814321" cy="3696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" name="Google Shape;173;p8"/>
          <p:cNvSpPr txBox="1"/>
          <p:nvPr/>
        </p:nvSpPr>
        <p:spPr>
          <a:xfrm>
            <a:off x="8804988" y="3166328"/>
            <a:ext cx="2736304" cy="210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 короткий та максимально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зрозумілий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опис</a:t>
            </a:r>
            <a:r>
              <a:rPr lang="en-US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або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його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особливостей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отримає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користувач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як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підсумкову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цінність</a:t>
            </a:r>
            <a:endParaRPr lang="en-GB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9" name="Google Shape;158;p8">
            <a:extLst>
              <a:ext uri="{FF2B5EF4-FFF2-40B4-BE49-F238E27FC236}">
                <a16:creationId xmlns:a16="http://schemas.microsoft.com/office/drawing/2014/main" id="{BB716A87-DBDC-49E2-8E5B-D77106890201}"/>
              </a:ext>
            </a:extLst>
          </p:cNvPr>
          <p:cNvSpPr txBox="1"/>
          <p:nvPr/>
        </p:nvSpPr>
        <p:spPr>
          <a:xfrm>
            <a:off x="4119863" y="285864"/>
            <a:ext cx="3112549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Артефакти </a:t>
            </a:r>
            <a:endParaRPr sz="4000" b="1" i="0" u="none" strike="noStrike" cap="none" dirty="0">
              <a:solidFill>
                <a:srgbClr val="FF6D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480608" y="5043342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Назвіть основні події в 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  <a:endParaRPr lang="uk-UA" sz="36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4759171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229;p15">
            <a:extLst>
              <a:ext uri="{FF2B5EF4-FFF2-40B4-BE49-F238E27FC236}">
                <a16:creationId xmlns:a16="http://schemas.microsoft.com/office/drawing/2014/main" id="{AA071584-6B7C-4576-9982-4844DE23CA41}"/>
              </a:ext>
            </a:extLst>
          </p:cNvPr>
          <p:cNvSpPr txBox="1"/>
          <p:nvPr/>
        </p:nvSpPr>
        <p:spPr>
          <a:xfrm>
            <a:off x="2545238" y="158864"/>
            <a:ext cx="6545300" cy="72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Основні події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 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Scrum</a:t>
            </a:r>
          </a:p>
        </p:txBody>
      </p:sp>
      <p:pic>
        <p:nvPicPr>
          <p:cNvPr id="12290" name="Picture 2" descr="Scrum Ceremony Health Check - TeamRetro">
            <a:extLst>
              <a:ext uri="{FF2B5EF4-FFF2-40B4-BE49-F238E27FC236}">
                <a16:creationId xmlns:a16="http://schemas.microsoft.com/office/drawing/2014/main" id="{76E5F132-5CC6-439E-A739-0148FB9423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t="4536" r="11719" b="12165"/>
          <a:stretch/>
        </p:blipFill>
        <p:spPr bwMode="auto">
          <a:xfrm>
            <a:off x="2328421" y="884729"/>
            <a:ext cx="7390614" cy="57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8462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aily Standup - One Stop for Testing and Tools">
            <a:extLst>
              <a:ext uri="{FF2B5EF4-FFF2-40B4-BE49-F238E27FC236}">
                <a16:creationId xmlns:a16="http://schemas.microsoft.com/office/drawing/2014/main" id="{16DA854C-5433-4F33-B6F6-C5360E65B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103" y="206021"/>
            <a:ext cx="7268066" cy="651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5540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Agile Retrospective PowerPoint Template - SlideModel">
            <a:extLst>
              <a:ext uri="{FF2B5EF4-FFF2-40B4-BE49-F238E27FC236}">
                <a16:creationId xmlns:a16="http://schemas.microsoft.com/office/drawing/2014/main" id="{D9049908-7F98-4203-B9B0-EC045C122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950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 rotWithShape="1">
          <a:blip r:embed="rId3">
            <a:alphaModFix/>
          </a:blip>
          <a:srcRect l="3908" t="17039" r="9075" b="25631"/>
          <a:stretch/>
        </p:blipFill>
        <p:spPr>
          <a:xfrm>
            <a:off x="1" y="0"/>
            <a:ext cx="12192000" cy="460214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>
            <a:off x="2375555" y="5074382"/>
            <a:ext cx="7588577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6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Домашнє завдання</a:t>
            </a:r>
            <a:endParaRPr lang="uk-UA"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0492E71-2EF1-4181-A162-49D993BFEB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282"/>
          <a:stretch/>
        </p:blipFill>
        <p:spPr>
          <a:xfrm>
            <a:off x="6400798" y="216816"/>
            <a:ext cx="4110087" cy="6231691"/>
          </a:xfrm>
          <a:prstGeom prst="rect">
            <a:avLst/>
          </a:prstGeom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1102935" y="2375557"/>
            <a:ext cx="5150181" cy="173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Software Development Life Cycle (SDLC)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650449" y="5062195"/>
            <a:ext cx="11274458" cy="121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Які с</a:t>
            </a:r>
            <a:r>
              <a:rPr lang="uk-UA" sz="36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тадії тестування ви можете виділити?</a:t>
            </a:r>
          </a:p>
        </p:txBody>
      </p:sp>
    </p:spTree>
    <p:extLst>
      <p:ext uri="{BB962C8B-B14F-4D97-AF65-F5344CB8AC3E}">
        <p14:creationId xmlns:p14="http://schemas.microsoft.com/office/powerpoint/2010/main" val="1041724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/>
          <p:nvPr/>
        </p:nvSpPr>
        <p:spPr>
          <a:xfrm>
            <a:off x="1145130" y="3161425"/>
            <a:ext cx="9761681" cy="357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—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послідовність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конкретних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дій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проводяться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час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процесу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для забезпечення досягнення цілей якості програмного забезпечення. 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STLC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включає як верифікацію, так і </a:t>
            </a:r>
            <a:r>
              <a:rPr lang="uk-UA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валідацію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Він складається з низки заходів, які проводяться </a:t>
            </a:r>
            <a:r>
              <a:rPr lang="uk-UA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методично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щоб допомогти сертифікувати програмний продукт</a:t>
            </a:r>
            <a:endParaRPr lang="en-GB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1" name="Google Shape;251;p17"/>
          <p:cNvSpPr txBox="1"/>
          <p:nvPr/>
        </p:nvSpPr>
        <p:spPr>
          <a:xfrm>
            <a:off x="330401" y="1708125"/>
            <a:ext cx="11557262" cy="1264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Життєвий цикл тестування програмного забезпечення (</a:t>
            </a:r>
            <a:r>
              <a:rPr lang="en-US" sz="32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Software Testing Life Cycle) </a:t>
            </a:r>
            <a:endParaRPr lang="en-GB" sz="32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76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29;p15">
            <a:extLst>
              <a:ext uri="{FF2B5EF4-FFF2-40B4-BE49-F238E27FC236}">
                <a16:creationId xmlns:a16="http://schemas.microsoft.com/office/drawing/2014/main" id="{5D6BA2BF-6CCF-4D9E-BDC5-6604D20705BA}"/>
              </a:ext>
            </a:extLst>
          </p:cNvPr>
          <p:cNvSpPr txBox="1"/>
          <p:nvPr/>
        </p:nvSpPr>
        <p:spPr>
          <a:xfrm>
            <a:off x="330401" y="1519589"/>
            <a:ext cx="4534294" cy="2828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Фази </a:t>
            </a:r>
            <a:r>
              <a:rPr lang="en-US" sz="36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STLC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55704-83B1-4C05-9B88-A839B3591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138" y="963964"/>
            <a:ext cx="6198984" cy="463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28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43036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977962" y="2964029"/>
            <a:ext cx="7298771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Вивчення вимог до програмного забезпечення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Комунікація з бізнес аналітиком, архітектором та дизайн командою для уточнення та повного розуміння вимог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Визначення, чи можливо буте задокументовані вимоги протестувати</a:t>
            </a:r>
            <a:endParaRPr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92;p11">
            <a:extLst>
              <a:ext uri="{FF2B5EF4-FFF2-40B4-BE49-F238E27FC236}">
                <a16:creationId xmlns:a16="http://schemas.microsoft.com/office/drawing/2014/main" id="{D0A5EF92-C34A-4298-8B4D-CE1F2CDC12E1}"/>
              </a:ext>
            </a:extLst>
          </p:cNvPr>
          <p:cNvSpPr txBox="1"/>
          <p:nvPr/>
        </p:nvSpPr>
        <p:spPr>
          <a:xfrm>
            <a:off x="977963" y="1890464"/>
            <a:ext cx="4520305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 Аналіз вимог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7855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1897</Words>
  <Application>Microsoft Office PowerPoint</Application>
  <PresentationFormat>Widescreen</PresentationFormat>
  <Paragraphs>230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Open Sans</vt:lpstr>
      <vt:lpstr>Playfair Display</vt:lpstr>
      <vt:lpstr>Rubik</vt:lpstr>
      <vt:lpstr>Calibri</vt:lpstr>
      <vt:lpstr>Arial</vt:lpstr>
      <vt:lpstr>Rubik Light</vt:lpstr>
      <vt:lpstr>Roboto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Halyna Zviagintseva</cp:lastModifiedBy>
  <cp:revision>10</cp:revision>
  <dcterms:modified xsi:type="dcterms:W3CDTF">2022-09-22T15:16:39Z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0x010100B25532960B215845A521E40128AEEA1D</vt:lpwstr>
  </property>
</Properties>
</file>